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36" r:id="rId2"/>
    <p:sldId id="468" r:id="rId3"/>
    <p:sldId id="333" r:id="rId4"/>
    <p:sldId id="381" r:id="rId5"/>
    <p:sldId id="437" r:id="rId6"/>
    <p:sldId id="445" r:id="rId7"/>
    <p:sldId id="444" r:id="rId8"/>
    <p:sldId id="446" r:id="rId9"/>
    <p:sldId id="455" r:id="rId10"/>
    <p:sldId id="451" r:id="rId11"/>
    <p:sldId id="452" r:id="rId12"/>
    <p:sldId id="453" r:id="rId13"/>
    <p:sldId id="454" r:id="rId14"/>
    <p:sldId id="464" r:id="rId15"/>
    <p:sldId id="434" r:id="rId16"/>
    <p:sldId id="456" r:id="rId17"/>
    <p:sldId id="457" r:id="rId18"/>
    <p:sldId id="458" r:id="rId19"/>
    <p:sldId id="459" r:id="rId20"/>
    <p:sldId id="433" r:id="rId21"/>
    <p:sldId id="461" r:id="rId22"/>
    <p:sldId id="462" r:id="rId23"/>
    <p:sldId id="463" r:id="rId24"/>
    <p:sldId id="389" r:id="rId25"/>
    <p:sldId id="465" r:id="rId26"/>
    <p:sldId id="466" r:id="rId27"/>
    <p:sldId id="341" r:id="rId28"/>
    <p:sldId id="467" r:id="rId29"/>
    <p:sldId id="43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52E"/>
    <a:srgbClr val="3DD8FF"/>
    <a:srgbClr val="43FF54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902"/>
    <p:restoredTop sz="95735" autoAdjust="0"/>
  </p:normalViewPr>
  <p:slideViewPr>
    <p:cSldViewPr snapToGrid="0" snapToObjects="1">
      <p:cViewPr varScale="1">
        <p:scale>
          <a:sx n="67" d="100"/>
          <a:sy n="67" d="100"/>
        </p:scale>
        <p:origin x="168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4163" y="4192651"/>
            <a:ext cx="7145205" cy="1048684"/>
          </a:xfrm>
        </p:spPr>
        <p:txBody>
          <a:bodyPr>
            <a:noAutofit/>
          </a:bodyPr>
          <a:lstStyle/>
          <a:p>
            <a:r>
              <a:rPr lang="ru-RU" sz="3600" dirty="0"/>
              <a:t>Законы эволюции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9988" y="5723260"/>
            <a:ext cx="6615794" cy="841025"/>
          </a:xfrm>
        </p:spPr>
        <p:txBody>
          <a:bodyPr>
            <a:normAutofit/>
          </a:bodyPr>
          <a:lstStyle/>
          <a:p>
            <a:r>
              <a:rPr lang="ru-RU"/>
              <a:t>Игорь Мартынович Рузин</a:t>
            </a:r>
            <a:r>
              <a:rPr lang="en-US"/>
              <a:t> </a:t>
            </a:r>
            <a:r>
              <a:rPr lang="ru-RU"/>
              <a:t>          </a:t>
            </a:r>
            <a:r>
              <a:rPr lang="en-US"/>
              <a:t>igor.rouzine@iephb.ru</a:t>
            </a:r>
            <a:endParaRPr lang="ru-RU"/>
          </a:p>
          <a:p>
            <a:r>
              <a:rPr lang="ru-RU"/>
              <a:t> </a:t>
            </a:r>
            <a:endParaRPr lang="en-GB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4BF8F9-806E-B942-8FFA-53C7CC279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3" y="152399"/>
            <a:ext cx="8618599" cy="44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92527"/>
      </p:ext>
    </p:extLst>
  </p:cSld>
  <p:clrMapOvr>
    <a:masterClrMapping/>
  </p:clrMapOvr>
  <p:transition spd="med" advTm="1174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4886-B843-1942-A7F2-F8DEA1C1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04800"/>
            <a:ext cx="6508377" cy="1143000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ru-RU" dirty="0" err="1"/>
              <a:t>Гиллеспи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A944-4960-8743-8DAF-F73CEE3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Записываем все процессы как химические реакции</a:t>
            </a:r>
          </a:p>
          <a:p>
            <a:r>
              <a:rPr lang="ru-RU" sz="1400" dirty="0"/>
              <a:t> Все числа 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en-US" sz="1400" dirty="0" err="1"/>
              <a:t>ц</a:t>
            </a:r>
            <a:r>
              <a:rPr lang="ru-RU" sz="1400" dirty="0" err="1"/>
              <a:t>елые</a:t>
            </a:r>
            <a:endParaRPr lang="ru-RU" sz="1400" dirty="0"/>
          </a:p>
          <a:p>
            <a:r>
              <a:rPr lang="ru-RU" sz="1400" dirty="0"/>
              <a:t>Задается мелкий шаг по времени</a:t>
            </a:r>
            <a:r>
              <a:rPr lang="en-US" sz="1400" dirty="0"/>
              <a:t>, dt</a:t>
            </a:r>
            <a:endParaRPr lang="ru-RU" sz="1400" dirty="0"/>
          </a:p>
          <a:p>
            <a:r>
              <a:rPr lang="ru-RU" sz="1400" dirty="0"/>
              <a:t>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ru-RU" sz="1400" dirty="0"/>
              <a:t>остается тем же или меняется на 1 или -1</a:t>
            </a:r>
          </a:p>
          <a:p>
            <a:r>
              <a:rPr lang="ru-RU" sz="1400" dirty="0"/>
              <a:t>Изменение происходит с малой вероятностью пропорциональной скорости реакции </a:t>
            </a:r>
            <a:r>
              <a:rPr lang="en-US" sz="1400" dirty="0"/>
              <a:t>             H(</a:t>
            </a:r>
            <a:r>
              <a:rPr lang="en-US" sz="1400" dirty="0" err="1"/>
              <a:t>t+dt</a:t>
            </a:r>
            <a:r>
              <a:rPr lang="en-US" sz="1400" dirty="0"/>
              <a:t>) = H(t) + rand &lt; f</a:t>
            </a:r>
            <a:r>
              <a:rPr lang="en-US" sz="1400"/>
              <a:t>*C*dt</a:t>
            </a:r>
            <a:endParaRPr lang="en-FR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3AD92-AD37-C343-AB43-26A43791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8" y="4733386"/>
            <a:ext cx="3799922" cy="1648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59BEE-51E9-7C4D-8A8B-A85957D9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27" y="4369796"/>
            <a:ext cx="2279005" cy="20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0992"/>
      </p:ext>
    </p:extLst>
  </p:cSld>
  <p:clrMapOvr>
    <a:masterClrMapping/>
  </p:clrMapOvr>
  <p:transition spd="med" advTm="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4BB51-FF02-134B-A829-EC65C72BE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5" y="1324100"/>
            <a:ext cx="2654795" cy="3250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C0EC4-4648-194C-AC0D-6E1E04D8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5059"/>
            <a:ext cx="2551298" cy="1745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67EFA-31A9-BE47-AE1A-AC1CFF004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5" y="1389665"/>
            <a:ext cx="4910037" cy="3119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8796-893E-2D4D-A54C-81853DAB9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26" y="4625530"/>
            <a:ext cx="6365174" cy="10962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8426FE-B9A7-6944-A728-0A185CAD46BF}"/>
              </a:ext>
            </a:extLst>
          </p:cNvPr>
          <p:cNvCxnSpPr>
            <a:cxnSpLocks/>
          </p:cNvCxnSpPr>
          <p:nvPr/>
        </p:nvCxnSpPr>
        <p:spPr>
          <a:xfrm flipH="1">
            <a:off x="209055" y="1503336"/>
            <a:ext cx="952004" cy="12553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124379-09D4-D244-8D4A-5C3BBCBAC060}"/>
              </a:ext>
            </a:extLst>
          </p:cNvPr>
          <p:cNvCxnSpPr>
            <a:cxnSpLocks/>
          </p:cNvCxnSpPr>
          <p:nvPr/>
        </p:nvCxnSpPr>
        <p:spPr>
          <a:xfrm>
            <a:off x="5660967" y="4015047"/>
            <a:ext cx="532015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158AAF-BB49-D643-8830-3B9FAC6C2566}"/>
              </a:ext>
            </a:extLst>
          </p:cNvPr>
          <p:cNvCxnSpPr>
            <a:cxnSpLocks/>
          </p:cNvCxnSpPr>
          <p:nvPr/>
        </p:nvCxnSpPr>
        <p:spPr>
          <a:xfrm flipH="1">
            <a:off x="209055" y="3631504"/>
            <a:ext cx="533892" cy="49701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0BE0DD-71C4-5D4E-911F-C88588CB1AE9}"/>
              </a:ext>
            </a:extLst>
          </p:cNvPr>
          <p:cNvCxnSpPr>
            <a:cxnSpLocks/>
          </p:cNvCxnSpPr>
          <p:nvPr/>
        </p:nvCxnSpPr>
        <p:spPr>
          <a:xfrm>
            <a:off x="5461462" y="4147913"/>
            <a:ext cx="59847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977A11-397E-C548-A987-89F28D2008F7}"/>
              </a:ext>
            </a:extLst>
          </p:cNvPr>
          <p:cNvCxnSpPr>
            <a:cxnSpLocks/>
          </p:cNvCxnSpPr>
          <p:nvPr/>
        </p:nvCxnSpPr>
        <p:spPr>
          <a:xfrm flipV="1">
            <a:off x="3940152" y="3250276"/>
            <a:ext cx="324277" cy="662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EA38A9-C291-384E-9D0D-7A2D91B6FC22}"/>
              </a:ext>
            </a:extLst>
          </p:cNvPr>
          <p:cNvCxnSpPr>
            <a:cxnSpLocks/>
          </p:cNvCxnSpPr>
          <p:nvPr/>
        </p:nvCxnSpPr>
        <p:spPr>
          <a:xfrm flipV="1">
            <a:off x="3940151" y="3395886"/>
            <a:ext cx="324277" cy="662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0FE522-D5BD-0447-8278-A293501954FC}"/>
              </a:ext>
            </a:extLst>
          </p:cNvPr>
          <p:cNvCxnSpPr>
            <a:cxnSpLocks/>
          </p:cNvCxnSpPr>
          <p:nvPr/>
        </p:nvCxnSpPr>
        <p:spPr>
          <a:xfrm flipV="1">
            <a:off x="3940151" y="3691249"/>
            <a:ext cx="324277" cy="662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D8035E-7712-D54E-B61C-BBF43E5EF579}"/>
              </a:ext>
            </a:extLst>
          </p:cNvPr>
          <p:cNvCxnSpPr>
            <a:cxnSpLocks/>
          </p:cNvCxnSpPr>
          <p:nvPr/>
        </p:nvCxnSpPr>
        <p:spPr>
          <a:xfrm flipV="1">
            <a:off x="3940151" y="3838320"/>
            <a:ext cx="324277" cy="662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8F73A5-4F85-9C4B-9752-A52520F59200}"/>
              </a:ext>
            </a:extLst>
          </p:cNvPr>
          <p:cNvCxnSpPr>
            <a:cxnSpLocks/>
          </p:cNvCxnSpPr>
          <p:nvPr/>
        </p:nvCxnSpPr>
        <p:spPr>
          <a:xfrm flipV="1">
            <a:off x="3976137" y="4114799"/>
            <a:ext cx="324277" cy="662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56A6C13F-1440-6548-A783-AA335E3AA6CC}"/>
              </a:ext>
            </a:extLst>
          </p:cNvPr>
          <p:cNvSpPr txBox="1">
            <a:spLocks/>
          </p:cNvSpPr>
          <p:nvPr/>
        </p:nvSpPr>
        <p:spPr>
          <a:xfrm>
            <a:off x="433448" y="-179337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Программа (с ошибками)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4604117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F66A-3EED-DE44-86A9-1963B9AE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8" y="-179337"/>
            <a:ext cx="6508377" cy="1143000"/>
          </a:xfrm>
        </p:spPr>
        <p:txBody>
          <a:bodyPr/>
          <a:lstStyle/>
          <a:p>
            <a:r>
              <a:rPr lang="ru-RU" dirty="0"/>
              <a:t>Программа исправленная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9C2DF-EC3E-394F-A6B1-7B698E7B9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6" y="963663"/>
            <a:ext cx="3630516" cy="2521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5BE11-8E45-FF4E-B008-F2C11E810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6" y="3549714"/>
            <a:ext cx="2907006" cy="2965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02BEB-E2E8-7541-B36B-34122061A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500" y="3607296"/>
            <a:ext cx="5719500" cy="29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67832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F66A-3EED-DE44-86A9-1963B9AE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70" y="0"/>
            <a:ext cx="6928247" cy="1143000"/>
          </a:xfrm>
        </p:spPr>
        <p:txBody>
          <a:bodyPr/>
          <a:lstStyle/>
          <a:p>
            <a:r>
              <a:rPr lang="ru-RU" sz="3200" dirty="0"/>
              <a:t>Кролики сдохли, волки мрут, а овощ-то живехонек</a:t>
            </a:r>
            <a:r>
              <a:rPr lang="en-FR" sz="32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30DF-D53D-8A42-8AE4-0B81392B1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2" y="1515318"/>
            <a:ext cx="5447145" cy="4752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72C13-7E9D-FD42-9BFB-EF183F5FDF89}"/>
              </a:ext>
            </a:extLst>
          </p:cNvPr>
          <p:cNvSpPr txBox="1"/>
          <p:nvPr/>
        </p:nvSpPr>
        <p:spPr>
          <a:xfrm>
            <a:off x="2806995" y="2073348"/>
            <a:ext cx="3868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нестабильное стационарное состояние</a:t>
            </a:r>
            <a:endParaRPr lang="en-FR" sz="1400" dirty="0"/>
          </a:p>
        </p:txBody>
      </p:sp>
    </p:spTree>
    <p:extLst>
      <p:ext uri="{BB962C8B-B14F-4D97-AF65-F5344CB8AC3E}">
        <p14:creationId xmlns:p14="http://schemas.microsoft.com/office/powerpoint/2010/main" val="2802690143"/>
      </p:ext>
    </p:extLst>
  </p:cSld>
  <p:clrMapOvr>
    <a:masterClrMapping/>
  </p:clrMapOvr>
  <p:transition spd="med" advTm="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DFFB-AE53-7843-9434-E2799FA7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Выводы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F5A2-1C33-B049-8509-990163C6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Систему можно моделировать через ОДУ (детерминизм) или </a:t>
            </a:r>
            <a:r>
              <a:rPr lang="ru-RU" dirty="0" err="1"/>
              <a:t>Гиллеспи</a:t>
            </a:r>
            <a:r>
              <a:rPr lang="ru-RU" dirty="0"/>
              <a:t> (</a:t>
            </a:r>
            <a:r>
              <a:rPr lang="ru-RU" dirty="0" err="1"/>
              <a:t>стохастика</a:t>
            </a:r>
            <a:r>
              <a:rPr lang="ru-RU" dirty="0"/>
              <a:t>)</a:t>
            </a:r>
          </a:p>
          <a:p>
            <a:r>
              <a:rPr lang="ru-RU" dirty="0"/>
              <a:t>Стационарные состояния существуют и находятся часто аналитически</a:t>
            </a:r>
          </a:p>
          <a:p>
            <a:r>
              <a:rPr lang="ru-RU" dirty="0"/>
              <a:t>но не обязаны быть устойчивыми</a:t>
            </a:r>
          </a:p>
          <a:p>
            <a:r>
              <a:rPr lang="ru-RU" dirty="0"/>
              <a:t>необходимо исследовать разные области параметров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94001822"/>
      </p:ext>
    </p:extLst>
  </p:cSld>
  <p:clrMapOvr>
    <a:masterClrMapping/>
  </p:clrMapOvr>
  <p:transition spd="med" advTm="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BDC-5DBE-D34F-B921-9E60BFC8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521" y="3429000"/>
            <a:ext cx="4669666" cy="104887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Вероятность фиксации аллели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7DDEE-F003-CA4B-B5F2-BD3D2A04A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8918258"/>
      </p:ext>
    </p:extLst>
  </p:cSld>
  <p:clrMapOvr>
    <a:masterClrMapping/>
  </p:clrMapOvr>
  <p:transition spd="med" advTm="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958-72E0-3141-9A1D-1C0A795B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426958"/>
            <a:ext cx="6508377" cy="1143000"/>
          </a:xfrm>
        </p:spPr>
        <p:txBody>
          <a:bodyPr/>
          <a:lstStyle/>
          <a:p>
            <a:r>
              <a:rPr lang="ru-RU" dirty="0"/>
              <a:t>Одна копия аллели, только дрейф, нет отбора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2A403-DEAA-9A4C-9437-223F2200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5325571"/>
            <a:ext cx="80391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C03B4-5A0C-8749-80D7-5C8D7765D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06327"/>
            <a:ext cx="3911600" cy="102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10ACB-4C03-5241-8F0F-768D10C03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34" y="3574404"/>
            <a:ext cx="1295400" cy="419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F41F77-2543-2744-A250-F46EA62493BC}"/>
              </a:ext>
            </a:extLst>
          </p:cNvPr>
          <p:cNvSpPr txBox="1"/>
          <p:nvPr/>
        </p:nvSpPr>
        <p:spPr>
          <a:xfrm>
            <a:off x="1248834" y="4803538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Вывод на доске (5 минут)</a:t>
            </a:r>
            <a:endParaRPr lang="en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4E74C1-FFCC-9D4E-80C7-5BECEDF50803}"/>
              </a:ext>
            </a:extLst>
          </p:cNvPr>
          <p:cNvGrpSpPr/>
          <p:nvPr/>
        </p:nvGrpSpPr>
        <p:grpSpPr>
          <a:xfrm>
            <a:off x="6130321" y="2856670"/>
            <a:ext cx="2488746" cy="1817899"/>
            <a:chOff x="6130321" y="2856670"/>
            <a:chExt cx="2488746" cy="18178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0FDC7-50D9-F34F-9F48-89E4F0C97E1D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8437FA-4F99-A540-B64F-F8FDA1F10390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0352B0-FE07-E44C-AFD6-3F0B3D2DD507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249094-2F1F-1B4B-A75C-FA6BB132AEA5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C91109-319F-2C4B-8199-A462C94F87E0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B773C8-DC78-934D-9154-6246659AB6EE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1AC90D-9525-ED49-B43B-6C9A99303A02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454053-1271-BB4D-8A20-818C639D46B9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A18994F-C2FF-B646-BCB0-1F4756B069EB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C0D21D-FAAF-7744-9757-7350CA51CA62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86C395-E53F-F343-A91B-D448820D8915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5D32B8C-72EA-A846-9559-878B47C62E79}"/>
              </a:ext>
            </a:extLst>
          </p:cNvPr>
          <p:cNvSpPr/>
          <p:nvPr/>
        </p:nvSpPr>
        <p:spPr>
          <a:xfrm>
            <a:off x="2502568" y="5680364"/>
            <a:ext cx="517723" cy="55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44550729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958-72E0-3141-9A1D-1C0A795B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426958"/>
            <a:ext cx="6508377" cy="1143000"/>
          </a:xfrm>
        </p:spPr>
        <p:txBody>
          <a:bodyPr/>
          <a:lstStyle/>
          <a:p>
            <a:r>
              <a:rPr lang="ru-RU" dirty="0"/>
              <a:t>Затухание полиморфного состояния 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2A403-DEAA-9A4C-9437-223F2200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8" y="1704697"/>
            <a:ext cx="8039100" cy="105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10ACB-4C03-5241-8F0F-768D10C03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8" y="4710688"/>
            <a:ext cx="12954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BA2EA-6E2B-AC47-B363-570F34CFC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1" y="3429000"/>
            <a:ext cx="5207000" cy="1003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CCE51-0714-8F4F-931F-CCEF23786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2" y="5407303"/>
            <a:ext cx="1562100" cy="482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B554FE-EF69-EE41-81EC-16658C0EC8E2}"/>
              </a:ext>
            </a:extLst>
          </p:cNvPr>
          <p:cNvSpPr txBox="1"/>
          <p:nvPr/>
        </p:nvSpPr>
        <p:spPr>
          <a:xfrm>
            <a:off x="830047" y="2920474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 не сохраняется!</a:t>
            </a:r>
            <a:endParaRPr lang="en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29745E-4559-C240-AF78-6B5C90720A12}"/>
              </a:ext>
            </a:extLst>
          </p:cNvPr>
          <p:cNvSpPr txBox="1"/>
          <p:nvPr/>
        </p:nvSpPr>
        <p:spPr>
          <a:xfrm>
            <a:off x="647701" y="6137785"/>
            <a:ext cx="708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Наиболее вероятное состояние</a:t>
            </a:r>
            <a:r>
              <a:rPr lang="en-US" dirty="0"/>
              <a:t> </a:t>
            </a:r>
            <a:r>
              <a:rPr lang="ru-RU" dirty="0"/>
              <a:t>мономорфное, чистый дикий тип</a:t>
            </a:r>
            <a:endParaRPr lang="en-FR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3411F3-E564-9B40-AFBA-724C758457A0}"/>
              </a:ext>
            </a:extLst>
          </p:cNvPr>
          <p:cNvGrpSpPr/>
          <p:nvPr/>
        </p:nvGrpSpPr>
        <p:grpSpPr>
          <a:xfrm>
            <a:off x="6130321" y="2856670"/>
            <a:ext cx="2488746" cy="1817899"/>
            <a:chOff x="6130321" y="2856670"/>
            <a:chExt cx="2488746" cy="18178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CDEEE1-A0D0-D94B-A290-AF2CC99E5DE2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D6DDE6E-836D-8A4A-B238-11803829CB9D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6F4295-91D4-A345-98F7-855FC40FCAFC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39CE646-C4F5-2D46-B84C-CCDB898F5933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6A0A96-459F-B346-9E5E-900E3CC96CE0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D76272-1DC2-6244-8603-47791559B3B4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444018-A06D-2F49-8B66-DB63A2B1ADE8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EFCFCC-36DE-2D47-9FC4-C73FF5EE3BB1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5995E52-6B9C-2746-92B4-BBDCEF3452CE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0D0B32-8C50-6846-8727-CCFFB017FF3C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580A9A-FFF1-1240-871C-792E2F129060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FD337A-D4BB-314E-AFDC-AE144C59F540}"/>
              </a:ext>
            </a:extLst>
          </p:cNvPr>
          <p:cNvCxnSpPr/>
          <p:nvPr/>
        </p:nvCxnSpPr>
        <p:spPr>
          <a:xfrm>
            <a:off x="2636874" y="5624623"/>
            <a:ext cx="446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E44488-B242-8842-A2EB-34F2281C8F10}"/>
              </a:ext>
            </a:extLst>
          </p:cNvPr>
          <p:cNvGrpSpPr/>
          <p:nvPr/>
        </p:nvGrpSpPr>
        <p:grpSpPr>
          <a:xfrm>
            <a:off x="1977655" y="2074558"/>
            <a:ext cx="518952" cy="505061"/>
            <a:chOff x="1977655" y="2074558"/>
            <a:chExt cx="518952" cy="50506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E5A939-E984-2048-855E-D4DA1781DD40}"/>
                </a:ext>
              </a:extLst>
            </p:cNvPr>
            <p:cNvSpPr/>
            <p:nvPr/>
          </p:nvSpPr>
          <p:spPr>
            <a:xfrm>
              <a:off x="1977655" y="2094614"/>
              <a:ext cx="438607" cy="485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04287-2A45-9543-B282-DABEB3C6424D}"/>
                </a:ext>
              </a:extLst>
            </p:cNvPr>
            <p:cNvSpPr txBox="1"/>
            <p:nvPr/>
          </p:nvSpPr>
          <p:spPr>
            <a:xfrm>
              <a:off x="2130801" y="2074558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Cambria" panose="02040503050406030204" pitchFamily="18" charset="0"/>
                </a:rPr>
                <a:t>A</a:t>
              </a:r>
              <a:endParaRPr lang="en-FR" sz="240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29CA57D-680B-E04A-9C2F-862387BD7767}"/>
              </a:ext>
            </a:extLst>
          </p:cNvPr>
          <p:cNvSpPr txBox="1"/>
          <p:nvPr/>
        </p:nvSpPr>
        <p:spPr>
          <a:xfrm>
            <a:off x="2196958" y="4703680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перестает работать</a:t>
            </a:r>
            <a:r>
              <a:rPr lang="en-US" dirty="0"/>
              <a:t> </a:t>
            </a:r>
            <a:r>
              <a:rPr lang="ru-RU" dirty="0"/>
              <a:t>при </a:t>
            </a:r>
            <a:r>
              <a:rPr lang="en-US" i="1" dirty="0"/>
              <a:t>t</a:t>
            </a:r>
            <a:r>
              <a:rPr lang="en-US" dirty="0"/>
              <a:t> ~ 1, </a:t>
            </a:r>
            <a:r>
              <a:rPr lang="en-US" i="1" dirty="0"/>
              <a:t>f</a:t>
            </a:r>
            <a:r>
              <a:rPr lang="en-US" dirty="0"/>
              <a:t>  ~ 1/N</a:t>
            </a:r>
            <a:endParaRPr lang="en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58D804-300F-A847-B035-2F23CD6FA811}"/>
              </a:ext>
            </a:extLst>
          </p:cNvPr>
          <p:cNvSpPr/>
          <p:nvPr/>
        </p:nvSpPr>
        <p:spPr>
          <a:xfrm>
            <a:off x="1963402" y="2032002"/>
            <a:ext cx="517723" cy="55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9F02C6-0920-DD4F-9755-0A37ADCCC189}"/>
              </a:ext>
            </a:extLst>
          </p:cNvPr>
          <p:cNvSpPr/>
          <p:nvPr/>
        </p:nvSpPr>
        <p:spPr>
          <a:xfrm>
            <a:off x="4204370" y="3362856"/>
            <a:ext cx="517723" cy="55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1A51EF-7504-574C-BCE3-789220D85CF0}"/>
              </a:ext>
            </a:extLst>
          </p:cNvPr>
          <p:cNvSpPr/>
          <p:nvPr/>
        </p:nvSpPr>
        <p:spPr>
          <a:xfrm>
            <a:off x="3083442" y="5283201"/>
            <a:ext cx="757038" cy="55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1"/>
                </a:solidFill>
              </a:rPr>
              <a:t>C~1</a:t>
            </a:r>
          </a:p>
        </p:txBody>
      </p:sp>
    </p:spTree>
    <p:extLst>
      <p:ext uri="{BB962C8B-B14F-4D97-AF65-F5344CB8AC3E}">
        <p14:creationId xmlns:p14="http://schemas.microsoft.com/office/powerpoint/2010/main" val="133985238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958-72E0-3141-9A1D-1C0A795B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426958"/>
            <a:ext cx="6508377" cy="1143000"/>
          </a:xfrm>
        </p:spPr>
        <p:txBody>
          <a:bodyPr/>
          <a:lstStyle/>
          <a:p>
            <a:r>
              <a:rPr lang="ru-RU" dirty="0"/>
              <a:t>Вероятность фиксации и ее время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2A403-DEAA-9A4C-9437-223F2200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0" y="1799714"/>
            <a:ext cx="7046678" cy="9239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5D5F8A-D449-B64E-B9F8-D727A67D7DF4}"/>
              </a:ext>
            </a:extLst>
          </p:cNvPr>
          <p:cNvSpPr/>
          <p:nvPr/>
        </p:nvSpPr>
        <p:spPr>
          <a:xfrm>
            <a:off x="1977655" y="2094614"/>
            <a:ext cx="438607" cy="485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A96024-90B8-2743-87DA-45FD69111C0D}"/>
              </a:ext>
            </a:extLst>
          </p:cNvPr>
          <p:cNvGrpSpPr/>
          <p:nvPr/>
        </p:nvGrpSpPr>
        <p:grpSpPr>
          <a:xfrm>
            <a:off x="6130321" y="2856670"/>
            <a:ext cx="2488746" cy="1817899"/>
            <a:chOff x="6130321" y="2856670"/>
            <a:chExt cx="2488746" cy="18178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F7CCD-B18E-6343-97F3-BC9DCA7885F0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51ECA5-F4CA-0945-911B-A659C081C587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85A934-AEDD-DF47-BEBD-40DA615B234E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13C11D-BAFC-2D48-A039-A4EAAC42E156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7619C8C-5177-B04F-800B-9E50A2D2E507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A496AD-4FE5-A840-B4B6-42CE1CE0AADD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21F50F-67C3-664D-98CA-84F16A51D1B1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69F2AE-5888-8842-818A-12B6C4D72504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1D0A4D4-BA4A-9141-B719-74C7A268E91C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A92707-10E5-5D48-AC60-491752EFC595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0B0B12-37F4-544F-8784-327D80929885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72B236-4C7E-1B46-9BD4-9B689E6A2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90" y="3102114"/>
            <a:ext cx="4130070" cy="1040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5205D21-BA79-2F47-A961-332D70FD4696}"/>
              </a:ext>
            </a:extLst>
          </p:cNvPr>
          <p:cNvSpPr txBox="1"/>
          <p:nvPr/>
        </p:nvSpPr>
        <p:spPr>
          <a:xfrm>
            <a:off x="196981" y="2908007"/>
            <a:ext cx="507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того что</a:t>
            </a:r>
            <a:r>
              <a:rPr lang="en-US" sz="1600" dirty="0"/>
              <a:t>, </a:t>
            </a:r>
            <a:r>
              <a:rPr lang="ru-RU" sz="1600" dirty="0"/>
              <a:t>в момент </a:t>
            </a:r>
            <a:r>
              <a:rPr lang="en-US" sz="1600" i="1" dirty="0"/>
              <a:t>t</a:t>
            </a:r>
            <a:r>
              <a:rPr lang="ru-RU" sz="1600" i="1" dirty="0"/>
              <a:t>,</a:t>
            </a:r>
            <a:r>
              <a:rPr lang="ru-RU" sz="1600" dirty="0"/>
              <a:t> дорастет до </a:t>
            </a:r>
            <a:r>
              <a:rPr lang="en-US" sz="1600" i="1" dirty="0"/>
              <a:t>f</a:t>
            </a:r>
            <a:r>
              <a:rPr lang="ru-RU" sz="1600" i="1" dirty="0"/>
              <a:t> </a:t>
            </a:r>
            <a:endParaRPr lang="en-FR" sz="16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2B30F0-5D84-F243-8515-2147D3BF67E4}"/>
              </a:ext>
            </a:extLst>
          </p:cNvPr>
          <p:cNvSpPr txBox="1"/>
          <p:nvPr/>
        </p:nvSpPr>
        <p:spPr>
          <a:xfrm>
            <a:off x="238498" y="4291411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имеет максимум при</a:t>
            </a:r>
            <a:endParaRPr lang="en-FR" sz="16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ED4F19-17A9-AD44-A843-B2EB48D96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39" y="4319499"/>
            <a:ext cx="938419" cy="3541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4B4E33F-1338-9E40-BDC9-DB8F49E154A1}"/>
              </a:ext>
            </a:extLst>
          </p:cNvPr>
          <p:cNvSpPr txBox="1"/>
          <p:nvPr/>
        </p:nvSpPr>
        <p:spPr>
          <a:xfrm>
            <a:off x="220037" y="4697626"/>
            <a:ext cx="5982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(и время) того что он когда то дорастет до </a:t>
            </a:r>
            <a:r>
              <a:rPr lang="en-US" sz="1600" i="1" dirty="0"/>
              <a:t>f</a:t>
            </a:r>
            <a:r>
              <a:rPr lang="ru-RU" sz="1600" i="1" dirty="0"/>
              <a:t> </a:t>
            </a:r>
            <a:endParaRPr lang="en-FR" sz="1600" i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C9109E-BB79-654E-A7B3-DD20AA70D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85" y="4958993"/>
            <a:ext cx="3488217" cy="5399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D86E9E1-1509-0048-8DD0-758DD9AC5AA6}"/>
              </a:ext>
            </a:extLst>
          </p:cNvPr>
          <p:cNvSpPr txBox="1"/>
          <p:nvPr/>
        </p:nvSpPr>
        <p:spPr>
          <a:xfrm>
            <a:off x="220037" y="5591028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(и время) того что он зафиксируется в популяции</a:t>
            </a:r>
            <a:endParaRPr lang="en-FR" sz="1600" i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D5EE2D-1C96-9D4D-AFFF-BAAC4659C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20" y="6180478"/>
            <a:ext cx="962072" cy="3553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5D546E9-AD7B-6349-B1D0-AA7386953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42" y="6180478"/>
            <a:ext cx="1092899" cy="3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970"/>
      </p:ext>
    </p:extLst>
  </p:cSld>
  <p:clrMapOvr>
    <a:masterClrMapping/>
  </p:clrMapOvr>
  <p:transition spd="med" advTm="0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5B0A-583D-AB4E-A405-D1FC645E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" y="292925"/>
            <a:ext cx="7235953" cy="1325563"/>
          </a:xfrm>
        </p:spPr>
        <p:txBody>
          <a:bodyPr/>
          <a:lstStyle/>
          <a:p>
            <a:r>
              <a:rPr lang="ru-RU" dirty="0"/>
              <a:t>Мутации и стационарное состояние</a:t>
            </a:r>
            <a:r>
              <a:rPr lang="en-US" dirty="0"/>
              <a:t> s=0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C2A2F-E7D3-0249-AB29-4FBF1261D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600" dirty="0"/>
              <a:t>начнем с </a:t>
            </a:r>
            <a:r>
              <a:rPr lang="en-US" sz="1600" i="1" dirty="0"/>
              <a:t>f</a:t>
            </a:r>
            <a:r>
              <a:rPr lang="en-US" sz="1600" dirty="0"/>
              <a:t> = 0</a:t>
            </a:r>
            <a:endParaRPr lang="ru-RU" sz="1600" dirty="0"/>
          </a:p>
          <a:p>
            <a:r>
              <a:rPr lang="ru-RU" sz="1600" dirty="0"/>
              <a:t> частота генерации аллелей </a:t>
            </a:r>
            <a:r>
              <a:rPr lang="en-US" sz="1600" i="1" dirty="0">
                <a:latin typeface="Symbol" pitchFamily="2" charset="2"/>
              </a:rPr>
              <a:t>m</a:t>
            </a:r>
            <a:r>
              <a:rPr lang="ru-RU" sz="1600" i="1" dirty="0">
                <a:latin typeface="Symbol" pitchFamily="2" charset="2"/>
              </a:rPr>
              <a:t> </a:t>
            </a:r>
            <a:r>
              <a:rPr lang="en-US" sz="1600" i="1" dirty="0"/>
              <a:t>N</a:t>
            </a:r>
            <a:r>
              <a:rPr lang="en-US" sz="1600" dirty="0"/>
              <a:t> </a:t>
            </a:r>
          </a:p>
          <a:p>
            <a:r>
              <a:rPr lang="ru-RU" sz="1600" dirty="0"/>
              <a:t>вероятность фиксации </a:t>
            </a:r>
          </a:p>
          <a:p>
            <a:r>
              <a:rPr lang="ru-RU" sz="1600" dirty="0"/>
              <a:t>продолжительность фиксации</a:t>
            </a:r>
          </a:p>
          <a:p>
            <a:r>
              <a:rPr lang="ru-RU" sz="1600" dirty="0"/>
              <a:t>время ожидания фиксации</a:t>
            </a:r>
            <a:r>
              <a:rPr lang="en-US" sz="1600" dirty="0"/>
              <a:t> </a:t>
            </a:r>
            <a:r>
              <a:rPr lang="ru-RU" sz="1600" dirty="0"/>
              <a:t>          </a:t>
            </a:r>
            <a:r>
              <a:rPr lang="en-US" sz="1800" dirty="0"/>
              <a:t>1/(</a:t>
            </a:r>
            <a:r>
              <a:rPr lang="ru-RU" sz="1800" dirty="0"/>
              <a:t> </a:t>
            </a:r>
            <a:r>
              <a:rPr lang="en-US" sz="1800" i="1" dirty="0">
                <a:latin typeface="Symbol" pitchFamily="2" charset="2"/>
              </a:rPr>
              <a:t>m</a:t>
            </a:r>
            <a:r>
              <a:rPr lang="ru-RU" sz="1800" i="1" dirty="0">
                <a:latin typeface="Symbol" pitchFamily="2" charset="2"/>
              </a:rPr>
              <a:t> </a:t>
            </a:r>
            <a:r>
              <a:rPr lang="en-US" sz="1800" i="1" dirty="0"/>
              <a:t>N</a:t>
            </a:r>
            <a:r>
              <a:rPr lang="ru-RU" sz="1800" dirty="0">
                <a:latin typeface="Symbol" pitchFamily="2" charset="2"/>
              </a:rPr>
              <a:t> (</a:t>
            </a:r>
            <a:r>
              <a:rPr lang="ru-RU" sz="1800" dirty="0"/>
              <a:t>1/</a:t>
            </a:r>
            <a:r>
              <a:rPr lang="en-US" sz="1800" i="1" dirty="0"/>
              <a:t>N</a:t>
            </a:r>
            <a:r>
              <a:rPr lang="ru-RU" sz="1800" dirty="0"/>
              <a:t>)</a:t>
            </a:r>
            <a:r>
              <a:rPr lang="en-US" sz="1800" dirty="0"/>
              <a:t>) = </a:t>
            </a:r>
            <a:r>
              <a:rPr lang="en-US" sz="1800" dirty="0">
                <a:solidFill>
                  <a:srgbClr val="FF0000"/>
                </a:solidFill>
              </a:rPr>
              <a:t>1/</a:t>
            </a:r>
            <a:r>
              <a:rPr lang="en-US" sz="1800" i="1" dirty="0">
                <a:solidFill>
                  <a:srgbClr val="FF0000"/>
                </a:solidFill>
                <a:latin typeface="Symbol" pitchFamily="2" charset="2"/>
              </a:rPr>
              <a:t>m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ACC1DF-4C25-2543-8BEC-B33B4D71E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67" y="4506962"/>
            <a:ext cx="4533161" cy="2301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DC6FA0-B24D-F44F-AB9A-AC2B1EAC7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64" y="3600944"/>
            <a:ext cx="962072" cy="355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098EC-FECB-024D-9402-026CDF230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01" y="3142333"/>
            <a:ext cx="1092899" cy="3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29576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1718-B0FE-5D43-9102-8914A359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Wanted</a:t>
            </a:r>
            <a:r>
              <a:rPr lang="ru-RU" dirty="0"/>
              <a:t> </a:t>
            </a:r>
            <a:r>
              <a:rPr lang="en-US" dirty="0"/>
              <a:t> 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369-7D96-CD49-8489-89C97A5E5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Нагорный</a:t>
            </a:r>
          </a:p>
          <a:p>
            <a:r>
              <a:rPr lang="ru-RU"/>
              <a:t>Молчанова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6309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BDC-5DBE-D34F-B921-9E60BFC8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521" y="3429000"/>
            <a:ext cx="4669666" cy="104887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Стохастическая динамика адаптации</a:t>
            </a:r>
            <a:br>
              <a:rPr lang="ru-RU" b="1" dirty="0">
                <a:solidFill>
                  <a:srgbClr val="0070C0"/>
                </a:solidFill>
              </a:rPr>
            </a:b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7DDEE-F003-CA4B-B5F2-BD3D2A04A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33058233"/>
      </p:ext>
    </p:extLst>
  </p:cSld>
  <p:clrMapOvr>
    <a:masterClrMapping/>
  </p:clrMapOvr>
  <p:transition spd="med" advTm="0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E3CD-CC30-EA43-A755-97E4FB24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77362"/>
            <a:ext cx="6508377" cy="1143000"/>
          </a:xfrm>
        </p:spPr>
        <p:txBody>
          <a:bodyPr/>
          <a:lstStyle/>
          <a:p>
            <a:r>
              <a:rPr lang="ru-RU" dirty="0"/>
              <a:t>Стохастический порог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DB6CB-722C-CD47-A6CB-02AB88401381}"/>
              </a:ext>
            </a:extLst>
          </p:cNvPr>
          <p:cNvSpPr txBox="1"/>
          <p:nvPr/>
        </p:nvSpPr>
        <p:spPr>
          <a:xfrm>
            <a:off x="2071012" y="220385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Дрейф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5F0D9-E0E8-894D-B272-DC355E4E68B7}"/>
              </a:ext>
            </a:extLst>
          </p:cNvPr>
          <p:cNvSpPr txBox="1"/>
          <p:nvPr/>
        </p:nvSpPr>
        <p:spPr>
          <a:xfrm>
            <a:off x="3796926" y="220385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Отбор</a:t>
            </a:r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39EB7-5BBC-5D45-B237-B55A0F1DC220}"/>
              </a:ext>
            </a:extLst>
          </p:cNvPr>
          <p:cNvSpPr txBox="1"/>
          <p:nvPr/>
        </p:nvSpPr>
        <p:spPr>
          <a:xfrm>
            <a:off x="5559673" y="220385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Мутация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43D03-FC54-B047-8F80-328FD4008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6" y="2526323"/>
            <a:ext cx="6337300" cy="8128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EA8DF0-292C-4D49-86E0-EC7C4B87BC05}"/>
              </a:ext>
            </a:extLst>
          </p:cNvPr>
          <p:cNvCxnSpPr>
            <a:cxnSpLocks/>
          </p:cNvCxnSpPr>
          <p:nvPr/>
        </p:nvCxnSpPr>
        <p:spPr>
          <a:xfrm flipV="1">
            <a:off x="5399408" y="2057400"/>
            <a:ext cx="891664" cy="146147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4BC0CC5-0418-4D40-8044-3F1DDFC2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29" y="3609047"/>
            <a:ext cx="932858" cy="301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2DAB99-BC4A-0846-84D7-2211AF566116}"/>
              </a:ext>
            </a:extLst>
          </p:cNvPr>
          <p:cNvSpPr txBox="1"/>
          <p:nvPr/>
        </p:nvSpPr>
        <p:spPr>
          <a:xfrm>
            <a:off x="1450848" y="3571161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Начнем с одной невыгодной аллели,</a:t>
            </a:r>
            <a:endParaRPr lang="en-FR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D0E45D-15C3-E247-A5C2-AFC953B19254}"/>
              </a:ext>
            </a:extLst>
          </p:cNvPr>
          <p:cNvGrpSpPr/>
          <p:nvPr/>
        </p:nvGrpSpPr>
        <p:grpSpPr>
          <a:xfrm>
            <a:off x="1561117" y="3176064"/>
            <a:ext cx="4544834" cy="2306502"/>
            <a:chOff x="1561117" y="3176064"/>
            <a:chExt cx="4544834" cy="23065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9AB0EE-1B43-694A-8C59-6A45635AC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462" y="4189037"/>
              <a:ext cx="1468227" cy="5720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28A485-BA8B-D044-AFF1-3DDE412449CD}"/>
                </a:ext>
              </a:extLst>
            </p:cNvPr>
            <p:cNvSpPr txBox="1"/>
            <p:nvPr/>
          </p:nvSpPr>
          <p:spPr>
            <a:xfrm>
              <a:off x="2272349" y="4365388"/>
              <a:ext cx="1713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Ниже порога</a:t>
              </a:r>
              <a:endParaRPr lang="en-F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0E2897-32A7-9244-849E-6EBF5039D581}"/>
                </a:ext>
              </a:extLst>
            </p:cNvPr>
            <p:cNvSpPr txBox="1"/>
            <p:nvPr/>
          </p:nvSpPr>
          <p:spPr>
            <a:xfrm>
              <a:off x="1561117" y="5113234"/>
              <a:ext cx="4544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Естественный отбор слабее дрейфа</a:t>
              </a:r>
              <a:endParaRPr lang="en-FR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F42686-2F54-F247-8D2D-555191652E07}"/>
                </a:ext>
              </a:extLst>
            </p:cNvPr>
            <p:cNvGrpSpPr/>
            <p:nvPr/>
          </p:nvGrpSpPr>
          <p:grpSpPr>
            <a:xfrm>
              <a:off x="3352801" y="3176064"/>
              <a:ext cx="1135583" cy="1189324"/>
              <a:chOff x="3352801" y="3176064"/>
              <a:chExt cx="1135583" cy="1189324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3999678-1B39-BE40-8657-BA852A5547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52801" y="3231823"/>
                <a:ext cx="1043210" cy="11106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50E3DD-11D0-9643-984E-FEBD158AB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5385" y="3176064"/>
                <a:ext cx="102999" cy="1189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CB8E9C-30B5-B44B-BE94-03600FA2D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343" y="3518878"/>
                <a:ext cx="73766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94EEE6B-175D-1940-A290-A8D211C35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3820" y="3459404"/>
                <a:ext cx="80219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69FF92-AC38-B048-B16D-D9163B6E0D6A}"/>
              </a:ext>
            </a:extLst>
          </p:cNvPr>
          <p:cNvGrpSpPr/>
          <p:nvPr/>
        </p:nvGrpSpPr>
        <p:grpSpPr>
          <a:xfrm>
            <a:off x="899060" y="5596166"/>
            <a:ext cx="6985168" cy="695422"/>
            <a:chOff x="899060" y="5596166"/>
            <a:chExt cx="6985168" cy="6954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B65B70-C7F4-204C-8C2C-CB1E15D68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011" y="5703053"/>
              <a:ext cx="3488217" cy="53994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59A9B7F-AF7A-F344-A1EE-AFB39436693D}"/>
                </a:ext>
              </a:extLst>
            </p:cNvPr>
            <p:cNvGrpSpPr/>
            <p:nvPr/>
          </p:nvGrpSpPr>
          <p:grpSpPr>
            <a:xfrm>
              <a:off x="899060" y="5596166"/>
              <a:ext cx="2594858" cy="695422"/>
              <a:chOff x="899060" y="5596166"/>
              <a:chExt cx="2594858" cy="69542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4263428-55E0-514B-B241-116C56B4A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060" y="5596166"/>
                <a:ext cx="2594858" cy="695422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08A9945-02D5-FE4F-A102-CB8D75483B61}"/>
                  </a:ext>
                </a:extLst>
              </p:cNvPr>
              <p:cNvSpPr/>
              <p:nvPr/>
            </p:nvSpPr>
            <p:spPr>
              <a:xfrm>
                <a:off x="911266" y="5729556"/>
                <a:ext cx="320140" cy="5399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solidFill>
                      <a:schemeClr val="tx1"/>
                    </a:solidFill>
                    <a:latin typeface="Symbol" pitchFamily="2" charset="2"/>
                  </a:rPr>
                  <a:t>r</a:t>
                </a:r>
                <a:endParaRPr lang="en-FR" i="1" dirty="0">
                  <a:solidFill>
                    <a:schemeClr val="tx1"/>
                  </a:solidFill>
                  <a:latin typeface="Symbol" pitchFamily="2" charset="2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133BA5-0E90-404D-9D96-0BA50FC77C97}"/>
              </a:ext>
            </a:extLst>
          </p:cNvPr>
          <p:cNvGrpSpPr/>
          <p:nvPr/>
        </p:nvGrpSpPr>
        <p:grpSpPr>
          <a:xfrm>
            <a:off x="6438152" y="4082238"/>
            <a:ext cx="1698180" cy="1162008"/>
            <a:chOff x="6130321" y="2856670"/>
            <a:chExt cx="2488746" cy="18178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895072-545F-C64F-90DD-4FEC3F071DED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ED6F35F-F48B-474A-BBE3-A38A4D6D09E7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3ECCFA0-5245-8048-BF33-4D28A85BCA9D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8242545-CABF-DE40-95B5-9F7DCBB8108D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6B871AD-B213-FC4A-A05A-D9E70E233286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DD7E87-803F-0F43-B5AE-ED4EF02FEDA3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696070-4F49-7D4C-B619-77D960A95B9D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2997C9-2A09-A549-8145-890351E7F1EE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3CA8AB0-63E6-B943-B4A3-B4A8EC10680E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0C8941-D093-C448-B24F-1E8CC1E280CF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F1A8A04-6DA7-FE40-B214-7E3CE1110B6F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067828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E3CD-CC30-EA43-A755-97E4FB24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77362"/>
            <a:ext cx="6508377" cy="1143000"/>
          </a:xfrm>
        </p:spPr>
        <p:txBody>
          <a:bodyPr/>
          <a:lstStyle/>
          <a:p>
            <a:r>
              <a:rPr lang="ru-RU" dirty="0"/>
              <a:t>Характерные величины</a:t>
            </a:r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AB0EE-1B43-694A-8C59-6A45635A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91" y="1837987"/>
            <a:ext cx="1468227" cy="572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8A485-BA8B-D044-AFF1-3DDE412449CD}"/>
              </a:ext>
            </a:extLst>
          </p:cNvPr>
          <p:cNvSpPr txBox="1"/>
          <p:nvPr/>
        </p:nvSpPr>
        <p:spPr>
          <a:xfrm>
            <a:off x="472578" y="201433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Выше порога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E2897-32A7-9244-849E-6EBF5039D581}"/>
              </a:ext>
            </a:extLst>
          </p:cNvPr>
          <p:cNvSpPr txBox="1"/>
          <p:nvPr/>
        </p:nvSpPr>
        <p:spPr>
          <a:xfrm>
            <a:off x="529613" y="2495670"/>
            <a:ext cx="598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пускает естественный отбор сильнее дрейфа</a:t>
            </a:r>
            <a:endParaRPr lang="en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B65B70-C7F4-204C-8C2C-CB1E15D6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74" y="2893239"/>
            <a:ext cx="4042387" cy="62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51A9DB-57B7-7D40-817B-C9BB38EDEBCE}"/>
              </a:ext>
            </a:extLst>
          </p:cNvPr>
          <p:cNvSpPr txBox="1"/>
          <p:nvPr/>
        </p:nvSpPr>
        <p:spPr>
          <a:xfrm>
            <a:off x="3626069" y="4351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0C77EB-0D08-9043-A49E-51267AB2E61A}"/>
              </a:ext>
            </a:extLst>
          </p:cNvPr>
          <p:cNvSpPr txBox="1"/>
          <p:nvPr/>
        </p:nvSpPr>
        <p:spPr>
          <a:xfrm>
            <a:off x="529613" y="3605273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Вероятность и время дорасти до порога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68778B-9B61-1C4C-BBF3-28E7E2317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8" y="4121684"/>
            <a:ext cx="1740120" cy="481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B8B8EF-B038-654A-821D-59308B542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1" y="5358798"/>
            <a:ext cx="2755057" cy="4440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693E6D-72E7-8742-98F9-3989F71E3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11" y="4178788"/>
            <a:ext cx="2261397" cy="4093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6F6345D-452B-8842-BE9E-959C1A42F03A}"/>
              </a:ext>
            </a:extLst>
          </p:cNvPr>
          <p:cNvSpPr txBox="1"/>
          <p:nvPr/>
        </p:nvSpPr>
        <p:spPr>
          <a:xfrm>
            <a:off x="688608" y="4792274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 ожидания такого события</a:t>
            </a:r>
            <a:endParaRPr lang="en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470CC0-33A7-8D44-9B66-DA9F39562516}"/>
              </a:ext>
            </a:extLst>
          </p:cNvPr>
          <p:cNvSpPr txBox="1"/>
          <p:nvPr/>
        </p:nvSpPr>
        <p:spPr>
          <a:xfrm>
            <a:off x="738861" y="58563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Вероятность такого состояния</a:t>
            </a:r>
            <a:endParaRPr lang="en-FR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39BFD6-4A10-AE48-9A34-9E8FF4C7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893948"/>
            <a:ext cx="565830" cy="33169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A884CF-F476-5245-BBFA-E80462440E6F}"/>
              </a:ext>
            </a:extLst>
          </p:cNvPr>
          <p:cNvCxnSpPr>
            <a:cxnSpLocks/>
          </p:cNvCxnSpPr>
          <p:nvPr/>
        </p:nvCxnSpPr>
        <p:spPr>
          <a:xfrm flipH="1">
            <a:off x="2116389" y="2477513"/>
            <a:ext cx="599764" cy="572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71CACA-AC30-F24C-BBD1-6363BBE87C51}"/>
              </a:ext>
            </a:extLst>
          </p:cNvPr>
          <p:cNvCxnSpPr>
            <a:cxnSpLocks/>
          </p:cNvCxnSpPr>
          <p:nvPr/>
        </p:nvCxnSpPr>
        <p:spPr>
          <a:xfrm>
            <a:off x="2984166" y="2424011"/>
            <a:ext cx="1319820" cy="65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54FFB3-2676-8C44-B78D-2A7146A78C93}"/>
              </a:ext>
            </a:extLst>
          </p:cNvPr>
          <p:cNvCxnSpPr>
            <a:cxnSpLocks/>
          </p:cNvCxnSpPr>
          <p:nvPr/>
        </p:nvCxnSpPr>
        <p:spPr>
          <a:xfrm>
            <a:off x="4303986" y="3468291"/>
            <a:ext cx="0" cy="764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643488-D597-5D41-85A9-B329952DAC72}"/>
              </a:ext>
            </a:extLst>
          </p:cNvPr>
          <p:cNvCxnSpPr>
            <a:cxnSpLocks/>
          </p:cNvCxnSpPr>
          <p:nvPr/>
        </p:nvCxnSpPr>
        <p:spPr>
          <a:xfrm>
            <a:off x="1828964" y="3537784"/>
            <a:ext cx="0" cy="625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078FB6-3F25-164B-9048-24A10D122661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816164" y="4507979"/>
            <a:ext cx="300226" cy="85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14319BB-DCF4-0A4F-867C-37C4D2E2E50A}"/>
              </a:ext>
            </a:extLst>
          </p:cNvPr>
          <p:cNvCxnSpPr>
            <a:cxnSpLocks/>
          </p:cNvCxnSpPr>
          <p:nvPr/>
        </p:nvCxnSpPr>
        <p:spPr>
          <a:xfrm>
            <a:off x="5007316" y="4740491"/>
            <a:ext cx="0" cy="973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5924FC-8BA7-E34B-95B3-7BB363A9D3E7}"/>
              </a:ext>
            </a:extLst>
          </p:cNvPr>
          <p:cNvCxnSpPr>
            <a:cxnSpLocks/>
          </p:cNvCxnSpPr>
          <p:nvPr/>
        </p:nvCxnSpPr>
        <p:spPr>
          <a:xfrm>
            <a:off x="3626069" y="5580817"/>
            <a:ext cx="1025483" cy="275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76528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5BAF-D8BC-8E43-AF3E-19EA1141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Аккумуляция невыгодных мутантов и переход  к стационарному состоянию </a:t>
            </a:r>
            <a:br>
              <a:rPr lang="ru-RU" dirty="0"/>
            </a:br>
            <a:r>
              <a:rPr lang="ru-RU" sz="2400" dirty="0"/>
              <a:t>(Монте Карло или </a:t>
            </a:r>
            <a:r>
              <a:rPr lang="ru-RU" sz="2400" dirty="0" err="1"/>
              <a:t>Гиллеспи</a:t>
            </a:r>
            <a:r>
              <a:rPr lang="ru-RU" sz="2400" dirty="0"/>
              <a:t>)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1CE4D-AE03-294C-A2E1-9E3561DAC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83" y="2209800"/>
            <a:ext cx="5413584" cy="3916363"/>
          </a:xfrm>
        </p:spPr>
      </p:pic>
    </p:spTree>
    <p:extLst>
      <p:ext uri="{BB962C8B-B14F-4D97-AF65-F5344CB8AC3E}">
        <p14:creationId xmlns:p14="http://schemas.microsoft.com/office/powerpoint/2010/main" val="1973593634"/>
      </p:ext>
    </p:extLst>
  </p:cSld>
  <p:clrMapOvr>
    <a:masterClrMapping/>
  </p:clrMapOvr>
  <p:transition spd="med" advTm="0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14400"/>
            <a:ext cx="7035799" cy="1143000"/>
          </a:xfrm>
        </p:spPr>
        <p:txBody>
          <a:bodyPr/>
          <a:lstStyle/>
          <a:p>
            <a:r>
              <a:rPr lang="ru-RU" dirty="0"/>
              <a:t>Стационарное состояние</a:t>
            </a:r>
            <a:r>
              <a:rPr lang="en-US" dirty="0"/>
              <a:t> </a:t>
            </a:r>
            <a:r>
              <a:rPr lang="ru-RU" dirty="0"/>
              <a:t>с ест. отбором </a:t>
            </a:r>
            <a:r>
              <a:rPr lang="en-US" dirty="0"/>
              <a:t>s</a:t>
            </a:r>
            <a:r>
              <a:rPr lang="ru-RU" dirty="0"/>
              <a:t> &gt;&gt; </a:t>
            </a:r>
            <a:r>
              <a:rPr lang="en-US" dirty="0">
                <a:latin typeface="Symbol" pitchFamily="2" charset="2"/>
              </a:rPr>
              <a:t>m</a:t>
            </a:r>
            <a:endParaRPr lang="en-FR" dirty="0">
              <a:latin typeface="Symbol" pitchFamily="2" charset="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233C93-5312-C04B-84F6-37308F9EA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60" y="2209800"/>
            <a:ext cx="4342229" cy="39163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32ADC-6065-844D-893C-B1BB557F4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3060700"/>
            <a:ext cx="2959100" cy="73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B8AEF-669A-D742-98D1-959EDE005CA8}"/>
              </a:ext>
            </a:extLst>
          </p:cNvPr>
          <p:cNvSpPr txBox="1"/>
          <p:nvPr/>
        </p:nvSpPr>
        <p:spPr>
          <a:xfrm>
            <a:off x="2139982" y="268069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err="1"/>
              <a:t>D</a:t>
            </a:r>
            <a:r>
              <a:rPr lang="en-US" sz="3600" dirty="0" err="1"/>
              <a:t>eja</a:t>
            </a:r>
            <a:r>
              <a:rPr lang="en-US" sz="3600" dirty="0"/>
              <a:t> vu!</a:t>
            </a:r>
            <a:r>
              <a:rPr lang="ru-RU" sz="3600" dirty="0"/>
              <a:t> </a:t>
            </a:r>
            <a:endParaRPr lang="en-FR" sz="3600" dirty="0"/>
          </a:p>
        </p:txBody>
      </p:sp>
    </p:spTree>
    <p:extLst>
      <p:ext uri="{BB962C8B-B14F-4D97-AF65-F5344CB8AC3E}">
        <p14:creationId xmlns:p14="http://schemas.microsoft.com/office/powerpoint/2010/main" val="3580499101"/>
      </p:ext>
    </p:extLst>
  </p:cSld>
  <p:clrMapOvr>
    <a:masterClrMapping/>
  </p:clrMapOvr>
  <p:transition spd="med" advTm="0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5BAF-D8BC-8E43-AF3E-19EA1141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5" y="-131565"/>
            <a:ext cx="6508377" cy="1143000"/>
          </a:xfrm>
        </p:spPr>
        <p:txBody>
          <a:bodyPr/>
          <a:lstStyle/>
          <a:p>
            <a:r>
              <a:rPr lang="ru-RU" dirty="0" err="1"/>
              <a:t>Сточастическая</a:t>
            </a:r>
            <a:r>
              <a:rPr lang="ru-RU" dirty="0"/>
              <a:t> адаптации</a:t>
            </a:r>
            <a:endParaRPr lang="en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A9960-1D47-324D-A36C-4CB729343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385" y="1324043"/>
            <a:ext cx="6508377" cy="3916363"/>
          </a:xfrm>
        </p:spPr>
        <p:txBody>
          <a:bodyPr>
            <a:normAutofit/>
          </a:bodyPr>
          <a:lstStyle/>
          <a:p>
            <a:r>
              <a:rPr lang="en-US" sz="1600" i="1" dirty="0"/>
              <a:t>f</a:t>
            </a:r>
            <a:r>
              <a:rPr lang="en-US" sz="1600" baseline="-25000" dirty="0"/>
              <a:t>0</a:t>
            </a:r>
            <a:r>
              <a:rPr lang="en-US" sz="1600" dirty="0"/>
              <a:t>=1-1/</a:t>
            </a:r>
            <a:r>
              <a:rPr lang="en-US" sz="1600" i="1" dirty="0"/>
              <a:t>N</a:t>
            </a:r>
          </a:p>
          <a:p>
            <a:r>
              <a:rPr lang="ru-RU" sz="1600" dirty="0"/>
              <a:t>Ниже стохастического порога для </a:t>
            </a:r>
            <a:r>
              <a:rPr lang="en-US" sz="1600" dirty="0"/>
              <a:t>1-</a:t>
            </a:r>
            <a:r>
              <a:rPr lang="en-US" sz="1600" i="1" dirty="0"/>
              <a:t>f</a:t>
            </a:r>
            <a:r>
              <a:rPr lang="ru-RU" sz="1600" dirty="0"/>
              <a:t> дрейф, выше детерминистическая адаптация!</a:t>
            </a:r>
            <a:endParaRPr lang="en-FR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126AF-3D28-D248-8395-28A32F24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71" y="2517230"/>
            <a:ext cx="6681146" cy="34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8531"/>
      </p:ext>
    </p:extLst>
  </p:cSld>
  <p:clrMapOvr>
    <a:masterClrMapping/>
  </p:clrMapOvr>
  <p:transition spd="med" advTm="0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5BAF-D8BC-8E43-AF3E-19EA1141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5" y="-131565"/>
            <a:ext cx="6508377" cy="1143000"/>
          </a:xfrm>
        </p:spPr>
        <p:txBody>
          <a:bodyPr/>
          <a:lstStyle/>
          <a:p>
            <a:r>
              <a:rPr lang="ru-RU" dirty="0"/>
              <a:t>Динамика адаптации</a:t>
            </a:r>
            <a:endParaRPr lang="en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A9960-1D47-324D-A36C-4CB729343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385" y="1324043"/>
            <a:ext cx="6508377" cy="3916363"/>
          </a:xfrm>
        </p:spPr>
        <p:txBody>
          <a:bodyPr/>
          <a:lstStyle/>
          <a:p>
            <a:r>
              <a:rPr lang="ru-RU" dirty="0"/>
              <a:t>Ниже стохастического порог дрейф, выше детерминистическая адаптация!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81BA1-08DA-3744-9969-096E42D62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8" y="2472245"/>
            <a:ext cx="7330780" cy="366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55453"/>
      </p:ext>
    </p:extLst>
  </p:cSld>
  <p:clrMapOvr>
    <a:masterClrMapping/>
  </p:clrMapOvr>
  <p:transition spd="med" advTm="0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1" y="351881"/>
            <a:ext cx="6508377" cy="1241475"/>
          </a:xfrm>
        </p:spPr>
        <p:txBody>
          <a:bodyPr/>
          <a:lstStyle/>
          <a:p>
            <a:r>
              <a:rPr lang="en-US" sz="2800" dirty="0"/>
              <a:t>Deja vu: </a:t>
            </a:r>
            <a:r>
              <a:rPr lang="ru-RU" sz="2800" dirty="0"/>
              <a:t>детерминистическая адаптация</a:t>
            </a:r>
            <a:endParaRPr lang="en-F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6DCDF2-CCFE-A246-8E00-0018A973F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41" y="2209800"/>
            <a:ext cx="3976067" cy="391636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63248B-B160-3649-B701-7AC90D057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492789"/>
            <a:ext cx="5334000" cy="11303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44CED3-3CAA-FB47-B7BE-96D6F3613A54}"/>
              </a:ext>
            </a:extLst>
          </p:cNvPr>
          <p:cNvSpPr/>
          <p:nvPr/>
        </p:nvSpPr>
        <p:spPr>
          <a:xfrm rot="12616747">
            <a:off x="1125239" y="2846665"/>
            <a:ext cx="4747612" cy="1568130"/>
          </a:xfrm>
          <a:prstGeom prst="ellipse">
            <a:avLst/>
          </a:prstGeom>
          <a:solidFill>
            <a:srgbClr val="00B0F0">
              <a:alpha val="5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31045462"/>
      </p:ext>
    </p:extLst>
  </p:cSld>
  <p:clrMapOvr>
    <a:masterClrMapping/>
  </p:clrMapOvr>
  <p:transition spd="med" advTm="0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B60C-8B4F-4649-AABA-DD943627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0CBD3-50B6-3046-9CFE-BE955E561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Задача о фиксация аллели позволяют предсказать все характерные времена и вероятности</a:t>
            </a:r>
          </a:p>
          <a:p>
            <a:r>
              <a:rPr lang="ru-RU" dirty="0"/>
              <a:t>Ниже стохастического порога 1/</a:t>
            </a:r>
            <a:r>
              <a:rPr lang="en-US" dirty="0"/>
              <a:t>s</a:t>
            </a:r>
            <a:r>
              <a:rPr lang="ru-RU" dirty="0"/>
              <a:t> особей лидирует дрейф, выше </a:t>
            </a:r>
            <a:r>
              <a:rPr lang="en-US" dirty="0"/>
              <a:t>–– </a:t>
            </a:r>
            <a:r>
              <a:rPr lang="ru-RU" dirty="0"/>
              <a:t>отбор </a:t>
            </a:r>
            <a:endParaRPr lang="en-US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25747276"/>
      </p:ext>
    </p:extLst>
  </p:cSld>
  <p:clrMapOvr>
    <a:masterClrMapping/>
  </p:clrMapOvr>
  <p:transition spd="med" advTm="0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9374-5654-734C-800F-35A49E40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3C13C9-4E8E-5246-9C0F-90A7F222A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4" y="2209800"/>
            <a:ext cx="4267082" cy="3916363"/>
          </a:xfrm>
        </p:spPr>
      </p:pic>
    </p:spTree>
    <p:extLst>
      <p:ext uri="{BB962C8B-B14F-4D97-AF65-F5344CB8AC3E}">
        <p14:creationId xmlns:p14="http://schemas.microsoft.com/office/powerpoint/2010/main" val="451109452"/>
      </p:ext>
    </p:extLst>
  </p:cSld>
  <p:clrMapOvr>
    <a:masterClrMapping/>
  </p:clrMapOvr>
  <p:transition spd="med" advTm="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09800"/>
            <a:ext cx="6964018" cy="3916363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В предыдущей серии: методы моделирования</a:t>
            </a:r>
          </a:p>
          <a:p>
            <a:r>
              <a:rPr lang="ru-RU" b="1" dirty="0">
                <a:solidFill>
                  <a:srgbClr val="0070C0"/>
                </a:solidFill>
              </a:rPr>
              <a:t>Вероятность фиксации аллели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endParaRPr lang="ru-RU" b="1" dirty="0">
              <a:solidFill>
                <a:srgbClr val="0070C0"/>
              </a:solidFill>
            </a:endParaRPr>
          </a:p>
          <a:p>
            <a:r>
              <a:rPr lang="ru-RU" b="1" dirty="0">
                <a:solidFill>
                  <a:srgbClr val="0070C0"/>
                </a:solidFill>
              </a:rPr>
              <a:t>Стохастическая динамика адаптации</a:t>
            </a:r>
          </a:p>
          <a:p>
            <a:endParaRPr lang="ru-RU" b="1" dirty="0">
              <a:solidFill>
                <a:srgbClr val="0070C0"/>
              </a:solidFill>
            </a:endParaRPr>
          </a:p>
          <a:p>
            <a:endParaRPr lang="ru-RU" b="1" dirty="0">
              <a:solidFill>
                <a:srgbClr val="0070C0"/>
              </a:solidFill>
            </a:endParaRPr>
          </a:p>
          <a:p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71477426"/>
      </p:ext>
    </p:extLst>
  </p:cSld>
  <p:clrMapOvr>
    <a:masterClrMapping/>
  </p:clrMapOvr>
  <p:transition spd="med" advTm="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6426-4CF2-5747-98DC-B33150AA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предыдущей серии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797832793"/>
      </p:ext>
    </p:extLst>
  </p:cSld>
  <p:clrMapOvr>
    <a:masterClrMapping/>
  </p:clrMapOvr>
  <p:transition spd="med" advTm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1C5A6-4ED6-BE4B-A5E9-BCEF57588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11" y="3483395"/>
            <a:ext cx="2656692" cy="149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9C805-BA84-E740-B131-488BFC19E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7" y="3483395"/>
            <a:ext cx="2656693" cy="149076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6C38C2A-2BBD-FA4E-8D92-8DF72F511666}"/>
              </a:ext>
            </a:extLst>
          </p:cNvPr>
          <p:cNvSpPr/>
          <p:nvPr/>
        </p:nvSpPr>
        <p:spPr>
          <a:xfrm rot="5400000">
            <a:off x="734450" y="5316630"/>
            <a:ext cx="944864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174C758-1860-0A48-9A1D-B1953A2554B3}"/>
              </a:ext>
            </a:extLst>
          </p:cNvPr>
          <p:cNvSpPr/>
          <p:nvPr/>
        </p:nvSpPr>
        <p:spPr>
          <a:xfrm>
            <a:off x="2504893" y="5945941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B7C61D22-902B-1749-9A60-E05A1080ED10}"/>
              </a:ext>
            </a:extLst>
          </p:cNvPr>
          <p:cNvSpPr/>
          <p:nvPr/>
        </p:nvSpPr>
        <p:spPr>
          <a:xfrm rot="10800000">
            <a:off x="1238974" y="2890414"/>
            <a:ext cx="1440000" cy="59298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15" name="Curved Up Arrow 14">
            <a:extLst>
              <a:ext uri="{FF2B5EF4-FFF2-40B4-BE49-F238E27FC236}">
                <a16:creationId xmlns:a16="http://schemas.microsoft.com/office/drawing/2014/main" id="{24D297E5-5EAC-D54D-B9A0-BB0630F2B22E}"/>
              </a:ext>
            </a:extLst>
          </p:cNvPr>
          <p:cNvSpPr/>
          <p:nvPr/>
        </p:nvSpPr>
        <p:spPr>
          <a:xfrm rot="10800000">
            <a:off x="5536741" y="2890413"/>
            <a:ext cx="1440000" cy="59298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D39C4D-F2A6-6849-9312-1B83CACDE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75" y="526493"/>
            <a:ext cx="3022600" cy="2019300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C931B016-9AF9-754E-A4C3-396F6E715A05}"/>
              </a:ext>
            </a:extLst>
          </p:cNvPr>
          <p:cNvSpPr/>
          <p:nvPr/>
        </p:nvSpPr>
        <p:spPr>
          <a:xfrm>
            <a:off x="6054222" y="5972590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7DAE5CA-3835-1840-9B79-D3C44338EC8F}"/>
              </a:ext>
            </a:extLst>
          </p:cNvPr>
          <p:cNvSpPr/>
          <p:nvPr/>
        </p:nvSpPr>
        <p:spPr>
          <a:xfrm flipH="1">
            <a:off x="4976982" y="1249016"/>
            <a:ext cx="1149497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D2459C-41D2-F043-AB11-E2EA64BD329E}"/>
              </a:ext>
            </a:extLst>
          </p:cNvPr>
          <p:cNvSpPr txBox="1"/>
          <p:nvPr/>
        </p:nvSpPr>
        <p:spPr>
          <a:xfrm>
            <a:off x="4993414" y="938089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почва, вода, </a:t>
            </a:r>
            <a:r>
              <a:rPr lang="en-US" dirty="0"/>
              <a:t>C02, </a:t>
            </a:r>
            <a:r>
              <a:rPr lang="ru-RU" dirty="0"/>
              <a:t>азот</a:t>
            </a:r>
            <a:endParaRPr lang="en-FR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D43FED8-7835-EC42-B038-5E4038FC0BD7}"/>
              </a:ext>
            </a:extLst>
          </p:cNvPr>
          <p:cNvSpPr/>
          <p:nvPr/>
        </p:nvSpPr>
        <p:spPr>
          <a:xfrm rot="8979210" flipH="1" flipV="1">
            <a:off x="2347260" y="2538891"/>
            <a:ext cx="1142379" cy="210085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gradFill flip="none" rotWithShape="1">
              <a:gsLst>
                <a:gs pos="33000">
                  <a:srgbClr val="008000"/>
                </a:gs>
                <a:gs pos="96000">
                  <a:prstClr val="white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0355FD28-0DAD-5246-BA48-E2682473845C}"/>
              </a:ext>
            </a:extLst>
          </p:cNvPr>
          <p:cNvSpPr/>
          <p:nvPr/>
        </p:nvSpPr>
        <p:spPr>
          <a:xfrm rot="13745981">
            <a:off x="4143099" y="2264692"/>
            <a:ext cx="1017246" cy="2125357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23B5947F-DDF6-BD49-83D9-0DD68FF7BA0E}"/>
              </a:ext>
            </a:extLst>
          </p:cNvPr>
          <p:cNvSpPr/>
          <p:nvPr/>
        </p:nvSpPr>
        <p:spPr>
          <a:xfrm rot="1734417">
            <a:off x="3464815" y="3328810"/>
            <a:ext cx="1035312" cy="2453654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17B04E-EEB8-5048-A02D-BA16F6475CE0}"/>
              </a:ext>
            </a:extLst>
          </p:cNvPr>
          <p:cNvSpPr txBox="1"/>
          <p:nvPr/>
        </p:nvSpPr>
        <p:spPr>
          <a:xfrm>
            <a:off x="5316587" y="14596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rowth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40AE6-5E8B-E045-AD5F-4C169550F098}"/>
              </a:ext>
            </a:extLst>
          </p:cNvPr>
          <p:cNvSpPr txBox="1"/>
          <p:nvPr/>
        </p:nvSpPr>
        <p:spPr>
          <a:xfrm>
            <a:off x="3111238" y="26118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3B17F5-EAD7-F044-B2E4-9C1344038BD5}"/>
              </a:ext>
            </a:extLst>
          </p:cNvPr>
          <p:cNvSpPr txBox="1"/>
          <p:nvPr/>
        </p:nvSpPr>
        <p:spPr>
          <a:xfrm>
            <a:off x="2156046" y="51912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509EA3-5136-6B44-A0F5-EEC3B0107BDE}"/>
              </a:ext>
            </a:extLst>
          </p:cNvPr>
          <p:cNvSpPr txBox="1"/>
          <p:nvPr/>
        </p:nvSpPr>
        <p:spPr>
          <a:xfrm>
            <a:off x="2876976" y="299135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70C0"/>
                </a:solidFill>
              </a:rPr>
              <a:t>H(t)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D4D13D-2178-9A48-9C5F-D0694B4DA238}"/>
              </a:ext>
            </a:extLst>
          </p:cNvPr>
          <p:cNvSpPr txBox="1"/>
          <p:nvPr/>
        </p:nvSpPr>
        <p:spPr>
          <a:xfrm>
            <a:off x="7066211" y="301784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70C0"/>
                </a:solidFill>
              </a:rPr>
              <a:t>W(t)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9F1269-7AAD-C140-87C8-F950C4B76FA6}"/>
              </a:ext>
            </a:extLst>
          </p:cNvPr>
          <p:cNvSpPr txBox="1"/>
          <p:nvPr/>
        </p:nvSpPr>
        <p:spPr>
          <a:xfrm>
            <a:off x="2179502" y="120345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70C0"/>
                </a:solidFill>
              </a:rPr>
              <a:t>C(t)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780BF9-661F-E046-AE85-26360FDDA626}"/>
              </a:ext>
            </a:extLst>
          </p:cNvPr>
          <p:cNvSpPr txBox="1"/>
          <p:nvPr/>
        </p:nvSpPr>
        <p:spPr>
          <a:xfrm>
            <a:off x="5433728" y="244710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eat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1766EDBD-3752-D44A-BBF0-7C87A5C7625F}"/>
              </a:ext>
            </a:extLst>
          </p:cNvPr>
          <p:cNvSpPr/>
          <p:nvPr/>
        </p:nvSpPr>
        <p:spPr>
          <a:xfrm rot="5400000">
            <a:off x="2391096" y="5307486"/>
            <a:ext cx="944864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EB5C9F-71BD-264B-BC6E-A7B2B875C88F}"/>
              </a:ext>
            </a:extLst>
          </p:cNvPr>
          <p:cNvSpPr txBox="1"/>
          <p:nvPr/>
        </p:nvSpPr>
        <p:spPr>
          <a:xfrm>
            <a:off x="257718" y="5147828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eath</a:t>
            </a:r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F23B972-BDF8-1C45-91CA-0CB66E9854FC}"/>
              </a:ext>
            </a:extLst>
          </p:cNvPr>
          <p:cNvSpPr/>
          <p:nvPr/>
        </p:nvSpPr>
        <p:spPr>
          <a:xfrm rot="5400000">
            <a:off x="5992239" y="5307486"/>
            <a:ext cx="944864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F9293A-12F4-6E4A-84CD-A9AD2CEC52C9}"/>
              </a:ext>
            </a:extLst>
          </p:cNvPr>
          <p:cNvSpPr txBox="1"/>
          <p:nvPr/>
        </p:nvSpPr>
        <p:spPr>
          <a:xfrm>
            <a:off x="6557413" y="5179596"/>
            <a:ext cx="179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eath, natural and starvation </a:t>
            </a:r>
            <a:endParaRPr lang="en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FF51C57-94CE-AB4C-A704-4AEA205BD6D5}"/>
              </a:ext>
            </a:extLst>
          </p:cNvPr>
          <p:cNvSpPr/>
          <p:nvPr/>
        </p:nvSpPr>
        <p:spPr>
          <a:xfrm flipH="1">
            <a:off x="897254" y="1463371"/>
            <a:ext cx="1149497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F3B171F-7E2D-F445-861B-79EF8D45C9C6}"/>
              </a:ext>
            </a:extLst>
          </p:cNvPr>
          <p:cNvSpPr/>
          <p:nvPr/>
        </p:nvSpPr>
        <p:spPr>
          <a:xfrm flipH="1">
            <a:off x="887422" y="1918781"/>
            <a:ext cx="1149497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5" name="Cloud 54">
            <a:extLst>
              <a:ext uri="{FF2B5EF4-FFF2-40B4-BE49-F238E27FC236}">
                <a16:creationId xmlns:a16="http://schemas.microsoft.com/office/drawing/2014/main" id="{F3E25E46-9E4F-924D-9C18-233412327B53}"/>
              </a:ext>
            </a:extLst>
          </p:cNvPr>
          <p:cNvSpPr/>
          <p:nvPr/>
        </p:nvSpPr>
        <p:spPr>
          <a:xfrm>
            <a:off x="34610" y="1589392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E02F28-D59F-7945-9A55-3B47AC9B13AC}"/>
              </a:ext>
            </a:extLst>
          </p:cNvPr>
          <p:cNvSpPr txBox="1"/>
          <p:nvPr/>
        </p:nvSpPr>
        <p:spPr>
          <a:xfrm>
            <a:off x="1255984" y="11357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6226DE-9CD0-9541-8865-535521C71D21}"/>
              </a:ext>
            </a:extLst>
          </p:cNvPr>
          <p:cNvSpPr txBox="1"/>
          <p:nvPr/>
        </p:nvSpPr>
        <p:spPr>
          <a:xfrm>
            <a:off x="1262038" y="161822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2D7F0D5E-8736-5143-AFD1-2B6661900F42}"/>
              </a:ext>
            </a:extLst>
          </p:cNvPr>
          <p:cNvSpPr/>
          <p:nvPr/>
        </p:nvSpPr>
        <p:spPr>
          <a:xfrm rot="8190863">
            <a:off x="778151" y="2362976"/>
            <a:ext cx="996253" cy="890705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 dirty="0"/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6782C585-DEBC-FC49-B56F-5C2CA0A39866}"/>
              </a:ext>
            </a:extLst>
          </p:cNvPr>
          <p:cNvSpPr/>
          <p:nvPr/>
        </p:nvSpPr>
        <p:spPr>
          <a:xfrm>
            <a:off x="828525" y="5951516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B255B2-538B-CF4E-B497-411A62A2A0DC}"/>
              </a:ext>
            </a:extLst>
          </p:cNvPr>
          <p:cNvSpPr txBox="1"/>
          <p:nvPr/>
        </p:nvSpPr>
        <p:spPr>
          <a:xfrm>
            <a:off x="632174" y="110133"/>
            <a:ext cx="6042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Немного экологии и моделирования</a:t>
            </a:r>
            <a:endParaRPr lang="en-FR" sz="2400" b="1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664399"/>
      </p:ext>
    </p:extLst>
  </p:cSld>
  <p:clrMapOvr>
    <a:masterClrMapping/>
  </p:clrMapOvr>
  <p:transition spd="med" advTm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3713-66FB-0747-9133-51A329C4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5" y="431239"/>
            <a:ext cx="7290461" cy="1568532"/>
          </a:xfrm>
        </p:spPr>
        <p:txBody>
          <a:bodyPr/>
          <a:lstStyle/>
          <a:p>
            <a:r>
              <a:rPr lang="ru-RU" sz="2400" dirty="0"/>
              <a:t>Стационарное состояние в пределе когда морковку и кроликов быстро едят</a:t>
            </a:r>
            <a:br>
              <a:rPr lang="ru-RU" sz="2800" dirty="0"/>
            </a:br>
            <a:r>
              <a:rPr lang="ru-RU" sz="2800" dirty="0"/>
              <a:t>(</a:t>
            </a:r>
            <a:r>
              <a:rPr lang="en-US" sz="2800" dirty="0" err="1"/>
              <a:t>d</a:t>
            </a:r>
            <a:r>
              <a:rPr lang="en-US" sz="2800" baseline="-25000" dirty="0" err="1"/>
              <a:t>H</a:t>
            </a:r>
            <a:r>
              <a:rPr lang="en-US" sz="2800" dirty="0"/>
              <a:t> = r = 0)</a:t>
            </a:r>
            <a:endParaRPr lang="en-FR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C0DB0C-6F51-614A-B4E5-82DCE79C9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89" y="2656116"/>
            <a:ext cx="2977966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88961-3171-694C-89A1-07DB23BB8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2713264"/>
            <a:ext cx="480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65533"/>
      </p:ext>
    </p:extLst>
  </p:cSld>
  <p:clrMapOvr>
    <a:masterClrMapping/>
  </p:clrMapOvr>
  <p:transition spd="med" advTm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EFB4-95A2-6B4B-B9FF-D454F5DF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357" y="1828800"/>
            <a:ext cx="7859487" cy="44740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Состояние системы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ru-RU" dirty="0"/>
              <a:t>Задаете начальные условия и промежуток времени </a:t>
            </a:r>
            <a:r>
              <a:rPr lang="en-US" dirty="0"/>
              <a:t>[t</a:t>
            </a:r>
            <a:r>
              <a:rPr lang="en-US" baseline="-25000" dirty="0"/>
              <a:t>1</a:t>
            </a:r>
            <a:r>
              <a:rPr lang="en-US" dirty="0"/>
              <a:t> t</a:t>
            </a:r>
            <a:r>
              <a:rPr lang="en-US" baseline="-25000" dirty="0"/>
              <a:t>2</a:t>
            </a:r>
            <a:r>
              <a:rPr lang="en-US" dirty="0"/>
              <a:t>]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Программируете вектор правых частей</a:t>
            </a:r>
            <a:r>
              <a:rPr lang="en-US" dirty="0"/>
              <a:t>)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Передаете параметры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ru-RU" dirty="0"/>
              <a:t>через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global</a:t>
            </a:r>
            <a:endParaRPr lang="ru-RU" b="1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Находите </a:t>
            </a:r>
            <a:r>
              <a:rPr lang="ru-RU" b="1" dirty="0">
                <a:solidFill>
                  <a:schemeClr val="tx1"/>
                </a:solidFill>
              </a:rPr>
              <a:t>Х</a:t>
            </a: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ru-RU" dirty="0">
                <a:solidFill>
                  <a:schemeClr val="tx1"/>
                </a:solidFill>
              </a:rPr>
              <a:t>) встроенной программой </a:t>
            </a:r>
            <a:r>
              <a:rPr lang="en-US" dirty="0">
                <a:solidFill>
                  <a:schemeClr val="tx1"/>
                </a:solidFill>
              </a:rPr>
              <a:t>ODE</a:t>
            </a:r>
          </a:p>
          <a:p>
            <a:r>
              <a:rPr lang="ru-RU" dirty="0">
                <a:solidFill>
                  <a:schemeClr val="tx1"/>
                </a:solidFill>
              </a:rPr>
              <a:t>Рисуете график и печатаете над ним параметры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A8999-3626-5748-B989-8444490C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8" y="237667"/>
            <a:ext cx="6508377" cy="1143000"/>
          </a:xfrm>
        </p:spPr>
        <p:txBody>
          <a:bodyPr/>
          <a:lstStyle/>
          <a:p>
            <a:r>
              <a:rPr lang="ru-RU" dirty="0"/>
              <a:t>Численное решение ОДУ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E08C6-DD8B-1C46-8F1E-24F6D3906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9" y="2148936"/>
            <a:ext cx="2929737" cy="499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8FCFE-D507-A24C-8FFD-6563CF50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3" y="3096307"/>
            <a:ext cx="1345169" cy="499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3509CC-C73C-394F-B7FD-DAE0C2EE1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30" y="3979719"/>
            <a:ext cx="1345169" cy="5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30994"/>
      </p:ext>
    </p:extLst>
  </p:cSld>
  <p:clrMapOvr>
    <a:masterClrMapping/>
  </p:clrMapOvr>
  <p:transition spd="med" advTm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11AC-46CD-6441-BF69-3B1E9FA3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957037"/>
            <a:ext cx="7130143" cy="1143000"/>
          </a:xfrm>
        </p:spPr>
        <p:txBody>
          <a:bodyPr/>
          <a:lstStyle/>
          <a:p>
            <a:r>
              <a:rPr lang="ru-RU" dirty="0" err="1"/>
              <a:t>Осциляции</a:t>
            </a:r>
            <a:r>
              <a:rPr lang="en-US" dirty="0"/>
              <a:t>, </a:t>
            </a:r>
            <a:r>
              <a:rPr lang="ru-RU" dirty="0"/>
              <a:t>расходимость затухание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D1D47-31E9-3341-B172-F517BB01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0" y="2803658"/>
            <a:ext cx="1929212" cy="229184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0512C0-362C-E344-855E-5431F7B42A8F}"/>
              </a:ext>
            </a:extLst>
          </p:cNvPr>
          <p:cNvSpPr txBox="1"/>
          <p:nvPr/>
        </p:nvSpPr>
        <p:spPr>
          <a:xfrm>
            <a:off x="1005988" y="22837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е=1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20DC6-5697-2E4B-A0D2-F7CB16566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56" y="2803658"/>
            <a:ext cx="2115432" cy="2291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2C85A-E112-C34B-87BC-EFA845B8C34A}"/>
              </a:ext>
            </a:extLst>
          </p:cNvPr>
          <p:cNvSpPr txBox="1"/>
          <p:nvPr/>
        </p:nvSpPr>
        <p:spPr>
          <a:xfrm>
            <a:off x="3917932" y="2250592"/>
            <a:ext cx="1929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е=0.5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710BE-07E2-784A-BDD2-F2C00345F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97" y="2803657"/>
            <a:ext cx="2150263" cy="2291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B89CA-2BF4-7A40-809C-B997D911D73A}"/>
              </a:ext>
            </a:extLst>
          </p:cNvPr>
          <p:cNvSpPr txBox="1"/>
          <p:nvPr/>
        </p:nvSpPr>
        <p:spPr>
          <a:xfrm>
            <a:off x="6865586" y="2267181"/>
            <a:ext cx="81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е=2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42535-5F87-1947-BB2B-A9C54C7EDF50}"/>
              </a:ext>
            </a:extLst>
          </p:cNvPr>
          <p:cNvSpPr txBox="1"/>
          <p:nvPr/>
        </p:nvSpPr>
        <p:spPr>
          <a:xfrm>
            <a:off x="1391875" y="5900963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Прошлое домашнее задание: устойчивое стационарное!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93480201"/>
      </p:ext>
    </p:extLst>
  </p:cSld>
  <p:clrMapOvr>
    <a:masterClrMapping/>
  </p:clrMapOvr>
  <p:transition spd="med" advTm="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D1F1-63F5-024A-B16C-F288E8F4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из студентов нашел устойчивое состояние?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C7293-F7ED-5F46-BD9F-66CC8CB75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Дискуссия в классе (5 минут)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35085170"/>
      </p:ext>
    </p:extLst>
  </p:cSld>
  <p:clrMapOvr>
    <a:masterClrMapping/>
  </p:clrMapOvr>
  <p:transition spd="med" advTm="0">
    <p:pull/>
  </p:transition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4496</TotalTime>
  <Words>620</Words>
  <Application>Microsoft Macintosh PowerPoint</Application>
  <PresentationFormat>On-screen Show (4:3)</PresentationFormat>
  <Paragraphs>140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</vt:lpstr>
      <vt:lpstr>Century Gothic</vt:lpstr>
      <vt:lpstr>Symbol</vt:lpstr>
      <vt:lpstr>Wingdings 2</vt:lpstr>
      <vt:lpstr>Plaza</vt:lpstr>
      <vt:lpstr>Законы эволюции</vt:lpstr>
      <vt:lpstr>Wanted  </vt:lpstr>
      <vt:lpstr>План лекции</vt:lpstr>
      <vt:lpstr>В предыдущей серии</vt:lpstr>
      <vt:lpstr>PowerPoint Presentation</vt:lpstr>
      <vt:lpstr>Стационарное состояние в пределе когда морковку и кроликов быстро едят (dH = r = 0)</vt:lpstr>
      <vt:lpstr>Численное решение ОДУ</vt:lpstr>
      <vt:lpstr>Осциляции, расходимость затухание</vt:lpstr>
      <vt:lpstr>Кто из студентов нашел устойчивое состояние?</vt:lpstr>
      <vt:lpstr>Метод Гиллеспи</vt:lpstr>
      <vt:lpstr>PowerPoint Presentation</vt:lpstr>
      <vt:lpstr>Программа исправленная</vt:lpstr>
      <vt:lpstr>Кролики сдохли, волки мрут, а овощ-то живехонек!</vt:lpstr>
      <vt:lpstr> Выводы 1</vt:lpstr>
      <vt:lpstr>Вероятность фиксации аллели</vt:lpstr>
      <vt:lpstr>Одна копия аллели, только дрейф, нет отбора</vt:lpstr>
      <vt:lpstr>Затухание полиморфного состояния </vt:lpstr>
      <vt:lpstr>Вероятность фиксации и ее время</vt:lpstr>
      <vt:lpstr>Мутации и стационарное состояние s=0</vt:lpstr>
      <vt:lpstr>Стохастическая динамика адаптации </vt:lpstr>
      <vt:lpstr>Стохастический порог</vt:lpstr>
      <vt:lpstr>Характерные величины</vt:lpstr>
      <vt:lpstr>Аккумуляция невыгодных мутантов и переход  к стационарному состоянию  (Монте Карло или Гиллеспи)</vt:lpstr>
      <vt:lpstr>Стационарное состояние с ест. отбором s &gt;&gt; m</vt:lpstr>
      <vt:lpstr>Сточастическая адаптации</vt:lpstr>
      <vt:lpstr>Динамика адаптации</vt:lpstr>
      <vt:lpstr>Deja vu: детерминистическая адаптация</vt:lpstr>
      <vt:lpstr>Выводы</vt:lpstr>
      <vt:lpstr>Спасибо!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598</cp:revision>
  <dcterms:created xsi:type="dcterms:W3CDTF">2017-09-05T00:08:04Z</dcterms:created>
  <dcterms:modified xsi:type="dcterms:W3CDTF">2021-11-03T09:06:53Z</dcterms:modified>
</cp:coreProperties>
</file>